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c05bc508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c05bc508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c0e347f5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c0e347f5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c05bc508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c05bc508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a8109e5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a8109e5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c05bc508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c05bc508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c0e347f5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c0e347f5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a8109e5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a8109e5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8109e54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a8109e5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8109e54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8109e54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05bc508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05bc508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c05bc508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c05bc508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c05bc508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c05bc508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c05bc50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c05bc50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c05bc508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c05bc508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c05bc50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c05bc50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05bc508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05bc50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c05bc508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c05bc508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0e347f5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c0e347f5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3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slide" Target="/ppt/slides/slide1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5.xml"/><Relationship Id="rId4" Type="http://schemas.openxmlformats.org/officeDocument/2006/relationships/slide" Target="/ppt/slides/slide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slide" Target="/ppt/slides/slide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vote.wisc.edu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555600"/>
            <a:ext cx="33249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Vote More</a:t>
            </a:r>
            <a:endParaRPr b="1"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Annie Zheng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/>
              <a:t>Sally Hu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/>
              <a:t>Yuzheng Zhang</a:t>
            </a:r>
            <a:endParaRPr b="1"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375" y="0"/>
            <a:ext cx="5218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29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 </a:t>
            </a:r>
            <a:r>
              <a:rPr lang="en" sz="2000">
                <a:solidFill>
                  <a:srgbClr val="000000"/>
                </a:solidFill>
              </a:rPr>
              <a:t>Keep up the good work!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50" y="1927375"/>
            <a:ext cx="2567200" cy="25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375" y="215788"/>
            <a:ext cx="3769552" cy="4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Some Factors that affect turnout rate</a:t>
            </a:r>
            <a:endParaRPr sz="3500"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" sz="2400" u="sng">
                <a:solidFill>
                  <a:schemeClr val="hlink"/>
                </a:solidFill>
                <a:hlinkClick action="ppaction://hlinkshowjump?jump=nextslide"/>
              </a:rPr>
              <a:t>Decision Tree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❏"/>
            </a:pPr>
            <a:r>
              <a:rPr lang="en" sz="2400" u="sng">
                <a:solidFill>
                  <a:schemeClr val="hlink"/>
                </a:solidFill>
                <a:hlinkClick action="ppaction://hlinksldjump" r:id="rId3"/>
              </a:rPr>
              <a:t>Summary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4475"/>
            <a:ext cx="9144001" cy="555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>
            <a:hlinkClick action="ppaction://hlinksldjump" r:id="rId4"/>
          </p:cNvPr>
          <p:cNvSpPr/>
          <p:nvPr/>
        </p:nvSpPr>
        <p:spPr>
          <a:xfrm>
            <a:off x="8152350" y="4676400"/>
            <a:ext cx="855900" cy="3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410500"/>
            <a:ext cx="8520600" cy="44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Deterministic</a:t>
            </a:r>
            <a:r>
              <a:rPr lang="en" sz="4800">
                <a:solidFill>
                  <a:srgbClr val="000000"/>
                </a:solidFill>
              </a:rPr>
              <a:t> </a:t>
            </a:r>
            <a:r>
              <a:rPr lang="en" sz="4800">
                <a:solidFill>
                  <a:srgbClr val="000000"/>
                </a:solidFill>
              </a:rPr>
              <a:t>Variables</a:t>
            </a:r>
            <a:r>
              <a:rPr lang="en" sz="4800">
                <a:solidFill>
                  <a:srgbClr val="000000"/>
                </a:solidFill>
              </a:rPr>
              <a:t> </a:t>
            </a:r>
            <a:endParaRPr sz="48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❏"/>
            </a:pPr>
            <a:r>
              <a:rPr lang="en" sz="2400">
                <a:solidFill>
                  <a:srgbClr val="000000"/>
                </a:solidFill>
              </a:rPr>
              <a:t>Single Family &gt; 67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❏"/>
            </a:pPr>
            <a:r>
              <a:rPr lang="en" sz="2400">
                <a:solidFill>
                  <a:srgbClr val="000000"/>
                </a:solidFill>
              </a:rPr>
              <a:t>Lon and Lat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❏"/>
            </a:pPr>
            <a:r>
              <a:rPr lang="en" sz="2400">
                <a:solidFill>
                  <a:srgbClr val="000000"/>
                </a:solidFill>
              </a:rPr>
              <a:t>Total &gt; 2196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22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Absentee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400" y="662650"/>
            <a:ext cx="5938601" cy="416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311700" y="794525"/>
            <a:ext cx="2850600" cy="4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 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2016 presidential election is the first time absentee ballots will be cast at sites other than Downtown. The absentee voting locations expand to twelve new sites.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25" y="2669950"/>
            <a:ext cx="2615349" cy="2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8025"/>
            <a:ext cx="8991599" cy="498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250" y="811600"/>
            <a:ext cx="7527723" cy="395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8"/>
          <p:cNvCxnSpPr/>
          <p:nvPr/>
        </p:nvCxnSpPr>
        <p:spPr>
          <a:xfrm flipH="1" rot="10800000">
            <a:off x="5762325" y="841975"/>
            <a:ext cx="1653600" cy="19479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8"/>
          <p:cNvCxnSpPr>
            <a:endCxn id="159" idx="1"/>
          </p:cNvCxnSpPr>
          <p:nvPr/>
        </p:nvCxnSpPr>
        <p:spPr>
          <a:xfrm flipH="1" rot="10800000">
            <a:off x="5609975" y="2343844"/>
            <a:ext cx="1851300" cy="618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8"/>
          <p:cNvCxnSpPr/>
          <p:nvPr/>
        </p:nvCxnSpPr>
        <p:spPr>
          <a:xfrm>
            <a:off x="5498575" y="3094225"/>
            <a:ext cx="1937700" cy="6549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8"/>
          <p:cNvSpPr txBox="1"/>
          <p:nvPr/>
        </p:nvSpPr>
        <p:spPr>
          <a:xfrm>
            <a:off x="7628925" y="1034800"/>
            <a:ext cx="14001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Oak Park Place</a:t>
            </a:r>
            <a:endParaRPr sz="1100"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4474" y="100400"/>
            <a:ext cx="1636025" cy="9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1275" y="1815962"/>
            <a:ext cx="1582426" cy="105576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7403325" y="2871725"/>
            <a:ext cx="18513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Elvehjem Elementary School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5688" y="3592025"/>
            <a:ext cx="1653599" cy="9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7434525" y="4526475"/>
            <a:ext cx="1635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  </a:t>
            </a:r>
            <a:r>
              <a:rPr lang="en" sz="1100"/>
              <a:t>City Church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2569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Suggestions</a:t>
            </a:r>
            <a:endParaRPr sz="5000"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4764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❏"/>
            </a:pPr>
            <a:r>
              <a:rPr lang="en" sz="2400">
                <a:solidFill>
                  <a:srgbClr val="000000"/>
                </a:solidFill>
              </a:rPr>
              <a:t>Add Bethel Lutheran Church as a Polling Place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❏"/>
            </a:pPr>
            <a:r>
              <a:rPr lang="en" sz="2400">
                <a:solidFill>
                  <a:srgbClr val="000000"/>
                </a:solidFill>
              </a:rPr>
              <a:t>Keep the same strategies of advertisement and education in University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❏"/>
            </a:pPr>
            <a:r>
              <a:rPr lang="en" sz="2400">
                <a:solidFill>
                  <a:srgbClr val="000000"/>
                </a:solidFill>
              </a:rPr>
              <a:t>Add Oak Place Park as In-Person Absentee Voting Location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555600"/>
            <a:ext cx="2808000" cy="37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Thank You!</a:t>
            </a:r>
            <a:endParaRPr b="1" sz="3700"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278" y="822400"/>
            <a:ext cx="5246027" cy="34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867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Introduction</a:t>
            </a:r>
            <a:endParaRPr sz="50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❏"/>
            </a:pPr>
            <a:r>
              <a:rPr lang="en" sz="3300"/>
              <a:t>Vote is important</a:t>
            </a:r>
            <a:endParaRPr sz="3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438150" lvl="0" marL="457200" rtl="0" algn="l">
              <a:spcBef>
                <a:spcPts val="1600"/>
              </a:spcBef>
              <a:spcAft>
                <a:spcPts val="0"/>
              </a:spcAft>
              <a:buSzPts val="3300"/>
              <a:buChar char="❏"/>
            </a:pPr>
            <a:r>
              <a:rPr lang="en" sz="3300"/>
              <a:t>Encourage more voting</a:t>
            </a:r>
            <a:endParaRPr sz="3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Recap</a:t>
            </a:r>
            <a:endParaRPr sz="50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4238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2000" u="sng">
                <a:solidFill>
                  <a:schemeClr val="hlink"/>
                </a:solidFill>
                <a:hlinkClick action="ppaction://hlinkshowjump?jump=nextslide"/>
              </a:rPr>
              <a:t>Building Type Distribution in Madison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❏"/>
            </a:pPr>
            <a:r>
              <a:rPr lang="en" sz="2000" u="sng">
                <a:solidFill>
                  <a:schemeClr val="hlink"/>
                </a:solidFill>
                <a:hlinkClick action="ppaction://hlinksldjump" r:id="rId3"/>
              </a:rPr>
              <a:t>Building Type Count Statistics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❏"/>
            </a:pPr>
            <a:r>
              <a:rPr lang="en" sz="2000" u="sng">
                <a:solidFill>
                  <a:schemeClr val="hlink"/>
                </a:solidFill>
                <a:hlinkClick action="ppaction://hlinksldjump" r:id="rId4"/>
              </a:rPr>
              <a:t>One more Polling Place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75" y="0"/>
            <a:ext cx="68658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>
            <a:hlinkClick action="ppaction://hlinkshowjump?jump=previousslide"/>
          </p:cNvPr>
          <p:cNvSpPr/>
          <p:nvPr/>
        </p:nvSpPr>
        <p:spPr>
          <a:xfrm>
            <a:off x="8152350" y="4676400"/>
            <a:ext cx="855900" cy="3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>
            <a:hlinkClick action="ppaction://hlinksldjump" r:id="rId4"/>
          </p:cNvPr>
          <p:cNvSpPr/>
          <p:nvPr/>
        </p:nvSpPr>
        <p:spPr>
          <a:xfrm>
            <a:off x="8152350" y="4676400"/>
            <a:ext cx="855900" cy="3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50" y="1288400"/>
            <a:ext cx="5890051" cy="31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456200" y="102575"/>
            <a:ext cx="8065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Ward 47 and ward 48 have relative low turnout rates, which are less than 70% in 3 successive presidential elections(2008,2012,2016).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6300025" y="1024650"/>
            <a:ext cx="27492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Multiple wards (larger area) with only one polling pla</a:t>
            </a:r>
            <a:r>
              <a:rPr lang="en" sz="1800"/>
              <a:t>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Polling place is outside the wards area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25" y="496125"/>
            <a:ext cx="2776248" cy="148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875" y="1766300"/>
            <a:ext cx="7109925" cy="2826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439" y="135250"/>
            <a:ext cx="2296790" cy="148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9"/>
          <p:cNvCxnSpPr/>
          <p:nvPr/>
        </p:nvCxnSpPr>
        <p:spPr>
          <a:xfrm rot="10800000">
            <a:off x="6746300" y="1196975"/>
            <a:ext cx="1400100" cy="146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9"/>
          <p:cNvSpPr txBox="1"/>
          <p:nvPr/>
        </p:nvSpPr>
        <p:spPr>
          <a:xfrm>
            <a:off x="112300" y="2392075"/>
            <a:ext cx="17967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ward 47 is further than ward 48, the turnout rate is higher.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reason is more old people in ward 48 and old people are willing to vote.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27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Advertisement and Education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250" y="1055125"/>
            <a:ext cx="6867950" cy="356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1268125" y="774625"/>
            <a:ext cx="353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sz="1300"/>
              <a:t>UW-Madison Students Registration Rate</a:t>
            </a:r>
            <a:endParaRPr sz="1300"/>
          </a:p>
        </p:txBody>
      </p:sp>
      <p:sp>
        <p:nvSpPr>
          <p:cNvPr id="104" name="Google Shape;104;p20"/>
          <p:cNvSpPr txBox="1"/>
          <p:nvPr/>
        </p:nvSpPr>
        <p:spPr>
          <a:xfrm>
            <a:off x="4666700" y="774625"/>
            <a:ext cx="3287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r>
              <a:rPr lang="en" sz="1300"/>
              <a:t>Turnout Rate of Registered Students</a:t>
            </a:r>
            <a:endParaRPr sz="1300"/>
          </a:p>
        </p:txBody>
      </p:sp>
      <p:sp>
        <p:nvSpPr>
          <p:cNvPr id="105" name="Google Shape;105;p20"/>
          <p:cNvSpPr txBox="1"/>
          <p:nvPr/>
        </p:nvSpPr>
        <p:spPr>
          <a:xfrm>
            <a:off x="2363775" y="4623000"/>
            <a:ext cx="68541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                </a:t>
            </a:r>
            <a:r>
              <a:rPr lang="en" sz="1000"/>
              <a:t>*The data above is from “Student Voting Rates for University of Wisconsin-Madison” by NSLVE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260975" y="29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Advertisement and Education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0" y="1223100"/>
            <a:ext cx="5571300" cy="3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The partnership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 between the Madison City Clerk’s Office, Associated Students of Madison, the Morgridge Center for Public Service and a number of other campus units ensured that thousands of UW–Madison students were educated and engaged during the 2018 elections. The efforts, which </a:t>
            </a:r>
            <a:r>
              <a:rPr b="1" lang="en" sz="1300">
                <a:solidFill>
                  <a:srgbClr val="000000"/>
                </a:solidFill>
                <a:highlight>
                  <a:srgbClr val="FFFFFF"/>
                </a:highlight>
              </a:rPr>
              <a:t>won a 2019 Community-University Partnership Award.</a:t>
            </a:r>
            <a:endParaRPr b="1"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UW-Madison’s voting awareness efforts will continue in the presidential election year of 2020 under the leadership of the </a:t>
            </a:r>
            <a:r>
              <a:rPr b="1" lang="en" sz="1300">
                <a:solidFill>
                  <a:srgbClr val="000000"/>
                </a:solidFill>
                <a:highlight>
                  <a:srgbClr val="FFFFFF"/>
                </a:highlight>
              </a:rPr>
              <a:t>Badgers Vote Coalition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, the successor group to the Big Ten Voting Challenge Committee.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 b="0" l="-1220" r="20399" t="0"/>
          <a:stretch/>
        </p:blipFill>
        <p:spPr>
          <a:xfrm>
            <a:off x="5381075" y="335246"/>
            <a:ext cx="3448648" cy="235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425" y="2792675"/>
            <a:ext cx="3407300" cy="22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